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69" r:id="rId2"/>
    <p:sldId id="367" r:id="rId3"/>
    <p:sldId id="368" r:id="rId4"/>
    <p:sldId id="370" r:id="rId5"/>
    <p:sldId id="362" r:id="rId6"/>
  </p:sldIdLst>
  <p:sldSz cx="9144000" cy="6858000" type="screen4x3"/>
  <p:notesSz cx="6858000" cy="99472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5" autoAdjust="0"/>
  </p:normalViewPr>
  <p:slideViewPr>
    <p:cSldViewPr>
      <p:cViewPr>
        <p:scale>
          <a:sx n="104" d="100"/>
          <a:sy n="104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it-IT" smtClean="0"/>
              <a:t>The CIOB Leonardo da Vinci (TOI*)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AB4340A-DA0D-4430-9D66-BBDE02411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637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it-IT" smtClean="0"/>
              <a:t>The CIOB Leonardo da Vinci (TOI*)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E13D2F-544B-4A93-8F7A-1698F5294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3060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E13D2F-544B-4A93-8F7A-1698F52946A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The CIOB Leonardo da Vinci (TOI*)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58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A820A-B2CB-4677-BABD-839909EB54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53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5F824-A5AB-4687-AA60-86D7312CF4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8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3EA-CA50-4604-A7D3-24BEB71D4E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143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229600" cy="719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17775" y="2514600"/>
            <a:ext cx="2903538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3713" y="2514600"/>
            <a:ext cx="2905125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FC91-6702-43BD-B62C-7481ED9FC5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75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229600" cy="719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17775" y="2514600"/>
            <a:ext cx="2903538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73713" y="2514600"/>
            <a:ext cx="2905125" cy="171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573713" y="4381500"/>
            <a:ext cx="2905125" cy="171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BAE94-3367-463D-8D5A-864A403749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73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526D3-0F3B-44B5-8837-CF07DC66D7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1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30613-3C12-4ACE-8E6B-34F9B7F64B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18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7775" y="2514600"/>
            <a:ext cx="2903538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3713" y="2514600"/>
            <a:ext cx="2905125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E6ADA-C851-4E64-B60B-ACA9679E78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33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30A5F-A2A1-4224-B732-8D598E128E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05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72DEC-9BEC-4C56-A3C4-F23DC51C88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6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CDA56-2173-40D5-9BFA-E973CED2D5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47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25955-D85C-4152-9ED0-F48A9361E2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34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2069A-6525-451C-B3CA-C4E347C30F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1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28600"/>
            <a:ext cx="82296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7775" y="2514600"/>
            <a:ext cx="596106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154AD-C134-4FBC-9FD7-B6391E6E95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15">
            <a:lum bright="52000" contrast="-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1800"/>
            <a:ext cx="6084888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0" descr="NEW_CIOB-logo_reflexblue[rgb]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04813"/>
            <a:ext cx="148590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an_leonardo_rgb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8175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accent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accent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accent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accent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>
          <a:solidFill>
            <a:schemeClr val="accent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>
          <a:solidFill>
            <a:schemeClr val="accent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>
          <a:solidFill>
            <a:schemeClr val="accent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17563376" TargetMode="External"/><Relationship Id="rId2" Type="http://schemas.openxmlformats.org/officeDocument/2006/relationships/hyperlink" Target="http://www.ciob.org.uk/resources/EuropeanProjec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imeo.com/1801438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55576" y="2303746"/>
            <a:ext cx="7324873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GB" sz="3200" b="1" dirty="0" smtClean="0">
                <a:solidFill>
                  <a:srgbClr val="003399"/>
                </a:solidFill>
                <a:latin typeface="Cambria" pitchFamily="18" charset="0"/>
              </a:rPr>
              <a:t>Piotr Nowak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sz="2800" b="1" dirty="0" smtClean="0">
                <a:solidFill>
                  <a:srgbClr val="003399"/>
                </a:solidFill>
                <a:latin typeface="Cambria" pitchFamily="18" charset="0"/>
              </a:rPr>
              <a:t>Development Manager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sz="2800" b="1" dirty="0" smtClean="0">
                <a:solidFill>
                  <a:srgbClr val="003399"/>
                </a:solidFill>
                <a:latin typeface="Cambria" pitchFamily="18" charset="0"/>
              </a:rPr>
              <a:t>Construction Innovation and </a:t>
            </a:r>
            <a:r>
              <a:rPr lang="en-GB" sz="2800" b="1" smtClean="0">
                <a:solidFill>
                  <a:srgbClr val="003399"/>
                </a:solidFill>
                <a:latin typeface="Cambria" pitchFamily="18" charset="0"/>
              </a:rPr>
              <a:t>Development </a:t>
            </a:r>
            <a:r>
              <a:rPr lang="en-GB" sz="2800" b="1" smtClean="0">
                <a:solidFill>
                  <a:srgbClr val="003399"/>
                </a:solidFill>
                <a:latin typeface="Cambria" pitchFamily="18" charset="0"/>
              </a:rPr>
              <a:t>Department</a:t>
            </a:r>
            <a:endParaRPr lang="en-GB" sz="2800" b="1" dirty="0" smtClean="0">
              <a:solidFill>
                <a:srgbClr val="003399"/>
              </a:solidFill>
              <a:latin typeface="Cambria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sz="2800" b="1" dirty="0" smtClean="0">
                <a:solidFill>
                  <a:srgbClr val="003399"/>
                </a:solidFill>
                <a:latin typeface="Cambria" pitchFamily="18" charset="0"/>
              </a:rPr>
              <a:t>The Chartered Institute of Building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GB" b="1" dirty="0" smtClean="0">
              <a:solidFill>
                <a:srgbClr val="003399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69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468313" y="2961064"/>
            <a:ext cx="867568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b="1" dirty="0"/>
              <a:t>Project Promoter</a:t>
            </a:r>
            <a:r>
              <a:rPr lang="en-GB" dirty="0"/>
              <a:t>:</a:t>
            </a:r>
          </a:p>
          <a:p>
            <a:r>
              <a:rPr lang="en-GB" dirty="0" err="1"/>
              <a:t>Anadolu</a:t>
            </a:r>
            <a:r>
              <a:rPr lang="en-GB" dirty="0"/>
              <a:t> University – TR</a:t>
            </a:r>
          </a:p>
          <a:p>
            <a:pPr algn="ctr"/>
            <a:r>
              <a:rPr lang="en-GB" b="1" dirty="0" smtClean="0"/>
              <a:t>Partners</a:t>
            </a:r>
            <a:r>
              <a:rPr lang="en-GB" dirty="0"/>
              <a:t>:</a:t>
            </a:r>
            <a:endParaRPr lang="en-US" dirty="0"/>
          </a:p>
          <a:p>
            <a:pPr>
              <a:buFontTx/>
              <a:buChar char="•"/>
            </a:pPr>
            <a:r>
              <a:rPr lang="en-GB" dirty="0" smtClean="0"/>
              <a:t> Polish </a:t>
            </a:r>
            <a:r>
              <a:rPr lang="en-GB" dirty="0"/>
              <a:t>Association of Building Managers (PSMB) – </a:t>
            </a:r>
            <a:r>
              <a:rPr lang="en-GB" dirty="0" smtClean="0"/>
              <a:t>PL</a:t>
            </a:r>
          </a:p>
          <a:p>
            <a:pPr>
              <a:buFontTx/>
              <a:buChar char="•"/>
            </a:pPr>
            <a:r>
              <a:rPr lang="en-GB" dirty="0"/>
              <a:t> </a:t>
            </a:r>
            <a:r>
              <a:rPr lang="en-GB" dirty="0" smtClean="0"/>
              <a:t>Warsaw </a:t>
            </a:r>
            <a:r>
              <a:rPr lang="en-GB" dirty="0"/>
              <a:t>University of Technology, Civil Engineering </a:t>
            </a:r>
            <a:r>
              <a:rPr lang="en-GB" dirty="0" smtClean="0"/>
              <a:t>Faculty,</a:t>
            </a:r>
          </a:p>
          <a:p>
            <a:pPr>
              <a:buFontTx/>
              <a:buChar char="•"/>
            </a:pPr>
            <a:r>
              <a:rPr lang="en-GB" dirty="0"/>
              <a:t> </a:t>
            </a:r>
            <a:r>
              <a:rPr lang="en-GB" dirty="0" smtClean="0"/>
              <a:t>Department </a:t>
            </a:r>
            <a:r>
              <a:rPr lang="en-GB" dirty="0"/>
              <a:t>of Construction Engineering and Management (WUT) – </a:t>
            </a:r>
            <a:r>
              <a:rPr lang="en-GB" dirty="0" smtClean="0"/>
              <a:t>PL</a:t>
            </a:r>
          </a:p>
          <a:p>
            <a:pPr>
              <a:buFontTx/>
              <a:buChar char="•"/>
            </a:pPr>
            <a:r>
              <a:rPr lang="en-GB" dirty="0"/>
              <a:t> </a:t>
            </a:r>
            <a:r>
              <a:rPr lang="en-GB" dirty="0" smtClean="0"/>
              <a:t>TEPE </a:t>
            </a:r>
            <a:r>
              <a:rPr lang="en-GB" dirty="0"/>
              <a:t>AKFEN (TAV) HAVALİMANLARI HOLDİNG A.Ş – </a:t>
            </a:r>
            <a:r>
              <a:rPr lang="en-GB" dirty="0" smtClean="0"/>
              <a:t>TR</a:t>
            </a:r>
          </a:p>
          <a:p>
            <a:pPr>
              <a:buFontTx/>
              <a:buChar char="•"/>
            </a:pPr>
            <a:r>
              <a:rPr lang="en-GB" dirty="0"/>
              <a:t> </a:t>
            </a:r>
            <a:r>
              <a:rPr lang="en-GB" dirty="0" smtClean="0"/>
              <a:t>The </a:t>
            </a:r>
            <a:r>
              <a:rPr lang="en-GB" dirty="0"/>
              <a:t>Chartered Institute of Building (CIOB) – </a:t>
            </a:r>
            <a:r>
              <a:rPr lang="en-GB" dirty="0" smtClean="0"/>
              <a:t>UK</a:t>
            </a:r>
          </a:p>
          <a:p>
            <a:pPr>
              <a:buFontTx/>
              <a:buChar char="•"/>
            </a:pPr>
            <a:r>
              <a:rPr lang="en-GB" dirty="0"/>
              <a:t> </a:t>
            </a:r>
            <a:r>
              <a:rPr lang="en-GB" dirty="0" smtClean="0"/>
              <a:t>ERBIL </a:t>
            </a:r>
            <a:r>
              <a:rPr lang="en-GB" dirty="0"/>
              <a:t>Project Consulting Engineering Co. Ltd. (ERBIL) – TR</a:t>
            </a:r>
          </a:p>
          <a:p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539750" y="1484313"/>
            <a:ext cx="820896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dirty="0"/>
              <a:t>Leonardo da Vinci </a:t>
            </a:r>
            <a:r>
              <a:rPr lang="it-IT" dirty="0" smtClean="0"/>
              <a:t>(TOI*) project </a:t>
            </a:r>
            <a:r>
              <a:rPr lang="it-IT" dirty="0"/>
              <a:t>title:</a:t>
            </a:r>
            <a:endParaRPr lang="en-US" dirty="0"/>
          </a:p>
          <a:p>
            <a:pPr algn="ctr"/>
            <a:r>
              <a:rPr lang="en-US" dirty="0" smtClean="0"/>
              <a:t>“</a:t>
            </a:r>
            <a:r>
              <a:rPr lang="en-GB" b="1" dirty="0"/>
              <a:t>Preventing Accidents in Construction – Health and Safety Multimedia Animated Learning” – </a:t>
            </a:r>
            <a:r>
              <a:rPr lang="en-GB" dirty="0"/>
              <a:t>SHANIME</a:t>
            </a:r>
            <a:endParaRPr lang="en-US" dirty="0"/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539750" y="2420888"/>
            <a:ext cx="8208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dirty="0" smtClean="0"/>
              <a:t>NOV 2011 </a:t>
            </a:r>
            <a:r>
              <a:rPr lang="it-IT" dirty="0"/>
              <a:t>– </a:t>
            </a:r>
            <a:r>
              <a:rPr lang="it-IT" dirty="0" smtClean="0"/>
              <a:t>OCT 2013</a:t>
            </a:r>
            <a:endParaRPr lang="en-US" dirty="0"/>
          </a:p>
        </p:txBody>
      </p:sp>
      <p:pic>
        <p:nvPicPr>
          <p:cNvPr id="5" name="Picture 2" descr="C:\LDV PROJECTS\Shanime\shanime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6632"/>
            <a:ext cx="2305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8774" y="6196279"/>
            <a:ext cx="87852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273050" indent="-273050"/>
            <a:r>
              <a:rPr lang="en-US" sz="1400" dirty="0" smtClean="0"/>
              <a:t>*Transfer of Innovation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103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611188" y="2067521"/>
            <a:ext cx="8532812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182563" indent="-182563">
              <a:tabLst>
                <a:tab pos="228600" algn="l"/>
              </a:tabLst>
            </a:pPr>
            <a:r>
              <a:rPr lang="en-GB" b="1" dirty="0" smtClean="0"/>
              <a:t>Project’s assumptions</a:t>
            </a:r>
            <a:r>
              <a:rPr lang="pl-PL" b="1" dirty="0" smtClean="0"/>
              <a:t> (</a:t>
            </a:r>
            <a:r>
              <a:rPr lang="pl-PL" b="1" dirty="0" smtClean="0">
                <a:solidFill>
                  <a:srgbClr val="990000"/>
                </a:solidFill>
              </a:rPr>
              <a:t>Założenia Projektu</a:t>
            </a:r>
            <a:r>
              <a:rPr lang="pl-PL" b="1" dirty="0" smtClean="0"/>
              <a:t>)</a:t>
            </a:r>
            <a:r>
              <a:rPr lang="en-GB" b="1" dirty="0" smtClean="0"/>
              <a:t>:</a:t>
            </a:r>
            <a:endParaRPr lang="en-GB" b="1" dirty="0"/>
          </a:p>
          <a:p>
            <a:pPr marL="182563" indent="-182563">
              <a:tabLst>
                <a:tab pos="228600" algn="l"/>
              </a:tabLst>
            </a:pPr>
            <a:endParaRPr lang="en-GB" dirty="0"/>
          </a:p>
          <a:p>
            <a:pPr marL="182563" indent="-182563">
              <a:buFontTx/>
              <a:buChar char="•"/>
              <a:tabLst>
                <a:tab pos="228600" algn="l"/>
              </a:tabLst>
            </a:pPr>
            <a:r>
              <a:rPr lang="en-GB" dirty="0"/>
              <a:t>The main purpose of </a:t>
            </a:r>
            <a:r>
              <a:rPr lang="en-GB" dirty="0" smtClean="0"/>
              <a:t>the project </a:t>
            </a:r>
            <a:r>
              <a:rPr lang="en-GB" dirty="0"/>
              <a:t>is to </a:t>
            </a:r>
            <a:r>
              <a:rPr lang="en-GB" dirty="0" smtClean="0"/>
              <a:t>improve </a:t>
            </a:r>
            <a:r>
              <a:rPr lang="en-GB" dirty="0"/>
              <a:t>health and safety training in construction </a:t>
            </a:r>
            <a:r>
              <a:rPr lang="en-GB" dirty="0" smtClean="0"/>
              <a:t>by the creation of new animations </a:t>
            </a:r>
            <a:r>
              <a:rPr lang="en-GB" dirty="0"/>
              <a:t>which illustrate </a:t>
            </a:r>
            <a:r>
              <a:rPr lang="en-US" dirty="0"/>
              <a:t>the causes of </a:t>
            </a:r>
            <a:r>
              <a:rPr lang="en-US" dirty="0" smtClean="0"/>
              <a:t>accidents</a:t>
            </a:r>
            <a:r>
              <a:rPr lang="pl-PL" dirty="0"/>
              <a:t> (</a:t>
            </a:r>
            <a:r>
              <a:rPr lang="en-GB" dirty="0" smtClean="0">
                <a:solidFill>
                  <a:srgbClr val="990000"/>
                </a:solidFill>
              </a:rPr>
              <a:t>G</a:t>
            </a:r>
            <a:r>
              <a:rPr lang="pl-PL" dirty="0" smtClean="0">
                <a:solidFill>
                  <a:srgbClr val="990000"/>
                </a:solidFill>
              </a:rPr>
              <a:t>łównym celem projeku jest udoskonalenie szkoleń bezpieczeństwa</a:t>
            </a:r>
            <a:r>
              <a:rPr lang="en-GB" dirty="0" smtClean="0">
                <a:solidFill>
                  <a:srgbClr val="990000"/>
                </a:solidFill>
              </a:rPr>
              <a:t/>
            </a:r>
            <a:br>
              <a:rPr lang="en-GB" dirty="0" smtClean="0">
                <a:solidFill>
                  <a:srgbClr val="990000"/>
                </a:solidFill>
              </a:rPr>
            </a:br>
            <a:r>
              <a:rPr lang="pl-PL" dirty="0" smtClean="0">
                <a:solidFill>
                  <a:srgbClr val="990000"/>
                </a:solidFill>
              </a:rPr>
              <a:t>i ochrony zdrowia poprzez stworzenie nowych animacji ilustrujących przyczyny wpadków</a:t>
            </a:r>
            <a:r>
              <a:rPr lang="pl-PL" dirty="0" smtClean="0"/>
              <a:t>).</a:t>
            </a:r>
            <a:endParaRPr lang="en-GB" dirty="0"/>
          </a:p>
          <a:p>
            <a:pPr marL="182563" indent="-182563">
              <a:buFontTx/>
              <a:buChar char="•"/>
              <a:tabLst>
                <a:tab pos="228600" algn="l"/>
              </a:tabLst>
            </a:pPr>
            <a:r>
              <a:rPr lang="en-GB" dirty="0" smtClean="0"/>
              <a:t>Animations </a:t>
            </a:r>
            <a:r>
              <a:rPr lang="en-GB" dirty="0"/>
              <a:t>can be used in health and safety </a:t>
            </a:r>
            <a:r>
              <a:rPr lang="en-GB" dirty="0" smtClean="0"/>
              <a:t>training to </a:t>
            </a:r>
            <a:r>
              <a:rPr lang="en-GB" dirty="0"/>
              <a:t>reduce </a:t>
            </a:r>
            <a:r>
              <a:rPr lang="en-GB" dirty="0" smtClean="0"/>
              <a:t>injuries and construction accidents.</a:t>
            </a:r>
            <a:r>
              <a:rPr lang="pl-PL" dirty="0" smtClean="0"/>
              <a:t>(</a:t>
            </a:r>
            <a:r>
              <a:rPr lang="pl-PL" dirty="0">
                <a:solidFill>
                  <a:srgbClr val="990000"/>
                </a:solidFill>
              </a:rPr>
              <a:t>Animacje mogą być użyte w celach szkoleniowych aby zredukować liczbę wypadków na budowach</a:t>
            </a:r>
            <a:r>
              <a:rPr lang="pl-PL" dirty="0" smtClean="0"/>
              <a:t>).</a:t>
            </a:r>
            <a:endParaRPr lang="en-GB" dirty="0" smtClean="0"/>
          </a:p>
          <a:p>
            <a:pPr marL="182563" indent="-182563">
              <a:buFontTx/>
              <a:buChar char="•"/>
              <a:tabLst>
                <a:tab pos="228600" algn="l"/>
              </a:tabLst>
            </a:pPr>
            <a:r>
              <a:rPr lang="en-US" dirty="0"/>
              <a:t>Construction workers can more easily learn the health &amp; safety concept using </a:t>
            </a:r>
            <a:r>
              <a:rPr lang="en-US" dirty="0" smtClean="0"/>
              <a:t>animations.</a:t>
            </a:r>
            <a:r>
              <a:rPr lang="pl-PL" dirty="0" smtClean="0"/>
              <a:t> (</a:t>
            </a:r>
            <a:r>
              <a:rPr lang="pl-PL" dirty="0">
                <a:solidFill>
                  <a:srgbClr val="990000"/>
                </a:solidFill>
              </a:rPr>
              <a:t>Pracownicy </a:t>
            </a:r>
            <a:r>
              <a:rPr lang="pl-PL" dirty="0" smtClean="0">
                <a:solidFill>
                  <a:srgbClr val="990000"/>
                </a:solidFill>
              </a:rPr>
              <a:t>budowlani znacznie łatwiej przyswoją sobie zagadnienia bezpieczeństwa i ochrony zdrowia oglądając animecje</a:t>
            </a:r>
            <a:r>
              <a:rPr lang="pl-PL" dirty="0" smtClean="0"/>
              <a:t>).</a:t>
            </a:r>
            <a:endParaRPr lang="en-US" dirty="0"/>
          </a:p>
        </p:txBody>
      </p:sp>
      <p:pic>
        <p:nvPicPr>
          <p:cNvPr id="1026" name="Picture 2" descr="C:\LDV PROJECTS\Shanime\shanime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6632"/>
            <a:ext cx="2305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41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611188" y="2344521"/>
            <a:ext cx="8532812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182563" indent="-182563">
              <a:tabLst>
                <a:tab pos="228600" algn="l"/>
              </a:tabLst>
            </a:pPr>
            <a:r>
              <a:rPr lang="en-GB" b="1" dirty="0"/>
              <a:t>Project’s assumptions</a:t>
            </a:r>
            <a:r>
              <a:rPr lang="pl-PL" b="1" dirty="0"/>
              <a:t> (</a:t>
            </a:r>
            <a:r>
              <a:rPr lang="pl-PL" b="1" dirty="0">
                <a:solidFill>
                  <a:srgbClr val="990000"/>
                </a:solidFill>
              </a:rPr>
              <a:t>Założenia Projektu</a:t>
            </a:r>
            <a:r>
              <a:rPr lang="pl-PL" b="1" dirty="0"/>
              <a:t>)</a:t>
            </a:r>
            <a:r>
              <a:rPr lang="en-GB" b="1" dirty="0" smtClean="0"/>
              <a:t>:</a:t>
            </a:r>
            <a:endParaRPr lang="pl-PL" b="1" dirty="0" smtClean="0"/>
          </a:p>
          <a:p>
            <a:pPr marL="182563" indent="-182563">
              <a:tabLst>
                <a:tab pos="228600" algn="l"/>
              </a:tabLst>
            </a:pPr>
            <a:endParaRPr lang="en-GB" b="1" dirty="0"/>
          </a:p>
          <a:p>
            <a:pPr marL="182563" indent="-182563">
              <a:buFontTx/>
              <a:buChar char="•"/>
              <a:tabLst>
                <a:tab pos="228600" algn="l"/>
              </a:tabLst>
            </a:pPr>
            <a:r>
              <a:rPr lang="en-US" dirty="0" smtClean="0"/>
              <a:t>Health </a:t>
            </a:r>
            <a:r>
              <a:rPr lang="en-US" dirty="0"/>
              <a:t>&amp; safety training using animations can be more effective </a:t>
            </a:r>
            <a:r>
              <a:rPr lang="en-US" dirty="0" smtClean="0"/>
              <a:t>and attractive in </a:t>
            </a:r>
            <a:r>
              <a:rPr lang="en-US" dirty="0"/>
              <a:t>comparison to traditional health &amp; safety </a:t>
            </a:r>
            <a:r>
              <a:rPr lang="en-US" dirty="0" smtClean="0"/>
              <a:t>training.</a:t>
            </a:r>
            <a:r>
              <a:rPr lang="pl-PL" dirty="0" smtClean="0"/>
              <a:t> (</a:t>
            </a:r>
            <a:r>
              <a:rPr lang="pl-PL" dirty="0" smtClean="0">
                <a:solidFill>
                  <a:srgbClr val="990000"/>
                </a:solidFill>
              </a:rPr>
              <a:t>Szkolenia wspomagane przez animacje mogą być bardziej efektywne i atrakcyjne w porównaniu do tradycyjnych metod szkoleniowych</a:t>
            </a:r>
            <a:r>
              <a:rPr lang="pl-PL" dirty="0" smtClean="0"/>
              <a:t>).</a:t>
            </a:r>
            <a:endParaRPr lang="en-US" dirty="0" smtClean="0"/>
          </a:p>
          <a:p>
            <a:pPr marL="182563" indent="-182563">
              <a:buFontTx/>
              <a:buChar char="•"/>
              <a:tabLst>
                <a:tab pos="228600" algn="l"/>
              </a:tabLst>
            </a:pPr>
            <a:r>
              <a:rPr lang="tr-TR" dirty="0"/>
              <a:t>Health &amp; safety training with the use of animations will be more convenient for trainers </a:t>
            </a:r>
            <a:r>
              <a:rPr lang="en-US" dirty="0"/>
              <a:t>in comparison to traditional health &amp; safety </a:t>
            </a:r>
            <a:r>
              <a:rPr lang="en-US" dirty="0" smtClean="0"/>
              <a:t>training.</a:t>
            </a:r>
            <a:r>
              <a:rPr lang="pl-PL" dirty="0"/>
              <a:t> (</a:t>
            </a:r>
            <a:r>
              <a:rPr lang="pl-PL" dirty="0">
                <a:solidFill>
                  <a:srgbClr val="990000"/>
                </a:solidFill>
              </a:rPr>
              <a:t>Szkolenia wspomagane przez animacje mogą być </a:t>
            </a:r>
            <a:r>
              <a:rPr lang="pl-PL" dirty="0" smtClean="0">
                <a:solidFill>
                  <a:srgbClr val="990000"/>
                </a:solidFill>
              </a:rPr>
              <a:t>bardzo pomocne dla Trenera </a:t>
            </a:r>
            <a:r>
              <a:rPr lang="pl-PL" dirty="0">
                <a:solidFill>
                  <a:srgbClr val="990000"/>
                </a:solidFill>
              </a:rPr>
              <a:t>w porównaniu do tradycyjnych metod szkoleniowych</a:t>
            </a:r>
            <a:r>
              <a:rPr lang="pl-PL" dirty="0" smtClean="0"/>
              <a:t>).</a:t>
            </a:r>
            <a:endParaRPr lang="en-GB" dirty="0" smtClean="0"/>
          </a:p>
          <a:p>
            <a:pPr>
              <a:tabLst>
                <a:tab pos="228600" algn="l"/>
              </a:tabLst>
            </a:pPr>
            <a:endParaRPr lang="en-GB" dirty="0"/>
          </a:p>
        </p:txBody>
      </p:sp>
      <p:pic>
        <p:nvPicPr>
          <p:cNvPr id="1026" name="Picture 2" descr="C:\LDV PROJECTS\Shanime\shanime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6632"/>
            <a:ext cx="2305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7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611188" y="2689546"/>
            <a:ext cx="853281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182563" indent="-182563">
              <a:tabLst>
                <a:tab pos="228600" algn="l"/>
              </a:tabLst>
            </a:pPr>
            <a:r>
              <a:rPr lang="en-GB" b="1" dirty="0" smtClean="0"/>
              <a:t>For more information and project website links please visit</a:t>
            </a:r>
            <a:endParaRPr lang="pl-PL" b="1" dirty="0" smtClean="0"/>
          </a:p>
          <a:p>
            <a:pPr>
              <a:tabLst>
                <a:tab pos="228600" algn="l"/>
              </a:tabLst>
            </a:pPr>
            <a:r>
              <a:rPr lang="pl-PL" b="1" dirty="0" smtClean="0">
                <a:solidFill>
                  <a:srgbClr val="990000"/>
                </a:solidFill>
              </a:rPr>
              <a:t>Informacje o projektach prowadzonych prze</a:t>
            </a:r>
            <a:r>
              <a:rPr lang="en-GB" b="1" dirty="0" smtClean="0">
                <a:solidFill>
                  <a:srgbClr val="990000"/>
                </a:solidFill>
              </a:rPr>
              <a:t>z</a:t>
            </a:r>
            <a:r>
              <a:rPr lang="pl-PL" b="1" dirty="0" smtClean="0">
                <a:solidFill>
                  <a:srgbClr val="990000"/>
                </a:solidFill>
              </a:rPr>
              <a:t> CIOB znajdują sie na ponniższej stronie internetowej</a:t>
            </a:r>
            <a:r>
              <a:rPr lang="en-GB" b="1" dirty="0" smtClean="0"/>
              <a:t>:</a:t>
            </a:r>
            <a:endParaRPr lang="en-GB" b="1" dirty="0"/>
          </a:p>
          <a:p>
            <a:pPr marL="182563" indent="-182563">
              <a:tabLst>
                <a:tab pos="228600" algn="l"/>
              </a:tabLst>
            </a:pPr>
            <a:endParaRPr lang="en-GB" dirty="0"/>
          </a:p>
          <a:p>
            <a:pPr marL="182563" indent="-182563">
              <a:buFontTx/>
              <a:buChar char="•"/>
              <a:tabLst>
                <a:tab pos="228600" algn="l"/>
              </a:tabLst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www.ciob.org.uk/resources/EuropeanProjects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11188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u="sng" dirty="0">
                <a:hlinkClick r:id="rId3"/>
              </a:rPr>
              <a:t>http://vimeo.com/17563376</a:t>
            </a:r>
            <a:endParaRPr lang="en-GB" dirty="0"/>
          </a:p>
          <a:p>
            <a:r>
              <a:rPr lang="en-GB" u="sng" dirty="0">
                <a:hlinkClick r:id="rId4"/>
              </a:rPr>
              <a:t>http://vimeo.com/18014385</a:t>
            </a:r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7796" y="1545759"/>
            <a:ext cx="56203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182563" indent="-182563">
              <a:tabLst>
                <a:tab pos="228600" algn="l"/>
              </a:tabLst>
            </a:pPr>
            <a:r>
              <a:rPr lang="en-GB" b="1" dirty="0" smtClean="0"/>
              <a:t>Animation examples</a:t>
            </a:r>
            <a:r>
              <a:rPr lang="pl-PL" b="1" dirty="0"/>
              <a:t> </a:t>
            </a:r>
            <a:r>
              <a:rPr lang="pl-PL" b="1" dirty="0" smtClean="0"/>
              <a:t>(</a:t>
            </a:r>
            <a:r>
              <a:rPr lang="pl-PL" b="1" dirty="0" smtClean="0">
                <a:solidFill>
                  <a:srgbClr val="990000"/>
                </a:solidFill>
              </a:rPr>
              <a:t>Przykładowe animacje)</a:t>
            </a:r>
            <a:r>
              <a:rPr lang="en-GB" b="1" dirty="0" smtClean="0"/>
              <a:t>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38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2330</TotalTime>
  <Words>238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Saleem Akram</dc:creator>
  <cp:lastModifiedBy>Piotr Nowak</cp:lastModifiedBy>
  <cp:revision>177</cp:revision>
  <cp:lastPrinted>2012-10-01T10:48:11Z</cp:lastPrinted>
  <dcterms:created xsi:type="dcterms:W3CDTF">2009-11-16T20:23:28Z</dcterms:created>
  <dcterms:modified xsi:type="dcterms:W3CDTF">2012-11-21T15:28:18Z</dcterms:modified>
</cp:coreProperties>
</file>